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257" r:id="rId3"/>
    <p:sldId id="269" r:id="rId4"/>
    <p:sldId id="270" r:id="rId5"/>
    <p:sldId id="271" r:id="rId6"/>
    <p:sldId id="258" r:id="rId7"/>
    <p:sldId id="266" r:id="rId8"/>
    <p:sldId id="267" r:id="rId9"/>
    <p:sldId id="259" r:id="rId10"/>
    <p:sldId id="268" r:id="rId11"/>
    <p:sldId id="279" r:id="rId12"/>
    <p:sldId id="277" r:id="rId13"/>
    <p:sldId id="278" r:id="rId14"/>
    <p:sldId id="280" r:id="rId15"/>
    <p:sldId id="281" r:id="rId16"/>
    <p:sldId id="282" r:id="rId17"/>
    <p:sldId id="283" r:id="rId18"/>
    <p:sldId id="284" r:id="rId19"/>
    <p:sldId id="288" r:id="rId20"/>
    <p:sldId id="285" r:id="rId21"/>
    <p:sldId id="286" r:id="rId22"/>
    <p:sldId id="287" r:id="rId23"/>
    <p:sldId id="289" r:id="rId24"/>
    <p:sldId id="290" r:id="rId25"/>
    <p:sldId id="291" r:id="rId26"/>
    <p:sldId id="292" r:id="rId27"/>
    <p:sldId id="293" r:id="rId28"/>
    <p:sldId id="260" r:id="rId29"/>
    <p:sldId id="294" r:id="rId30"/>
    <p:sldId id="295" r:id="rId31"/>
    <p:sldId id="299" r:id="rId32"/>
    <p:sldId id="300" r:id="rId33"/>
    <p:sldId id="261" r:id="rId34"/>
    <p:sldId id="272" r:id="rId35"/>
    <p:sldId id="273" r:id="rId36"/>
    <p:sldId id="274" r:id="rId37"/>
    <p:sldId id="275" r:id="rId38"/>
    <p:sldId id="262" r:id="rId39"/>
    <p:sldId id="263" r:id="rId40"/>
    <p:sldId id="264" r:id="rId41"/>
    <p:sldId id="301" r:id="rId42"/>
    <p:sldId id="276" r:id="rId43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67" autoAdjust="0"/>
    <p:restoredTop sz="94660"/>
  </p:normalViewPr>
  <p:slideViewPr>
    <p:cSldViewPr snapToGrid="0">
      <p:cViewPr varScale="1">
        <p:scale>
          <a:sx n="70" d="100"/>
          <a:sy n="70" d="100"/>
        </p:scale>
        <p:origin x="90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471796-EFC4-4201-BC52-4B4C08E5EE6E}" type="datetimeFigureOut">
              <a:rPr lang="es-ES" smtClean="0"/>
              <a:t>12/06/2017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CAEB3A-93F2-4697-9FAD-E726637DCBB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767945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AEB3A-93F2-4697-9FAD-E726637DCBBF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6846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C8413-8820-4BA2-9EBD-DFAFBC03B772}" type="datetimeFigureOut">
              <a:rPr lang="es-ES" smtClean="0"/>
              <a:t>12/06/2017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4EBD9-32CF-41A0-A8D9-5A337D37990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42007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C8413-8820-4BA2-9EBD-DFAFBC03B772}" type="datetimeFigureOut">
              <a:rPr lang="es-ES" smtClean="0"/>
              <a:t>12/06/2017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4EBD9-32CF-41A0-A8D9-5A337D37990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46169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C8413-8820-4BA2-9EBD-DFAFBC03B772}" type="datetimeFigureOut">
              <a:rPr lang="es-ES" smtClean="0"/>
              <a:t>12/06/2017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4EBD9-32CF-41A0-A8D9-5A337D37990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73306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C8413-8820-4BA2-9EBD-DFAFBC03B772}" type="datetimeFigureOut">
              <a:rPr lang="es-ES" smtClean="0"/>
              <a:t>12/06/2017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4EBD9-32CF-41A0-A8D9-5A337D37990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2753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C8413-8820-4BA2-9EBD-DFAFBC03B772}" type="datetimeFigureOut">
              <a:rPr lang="es-ES" smtClean="0"/>
              <a:t>12/06/2017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4EBD9-32CF-41A0-A8D9-5A337D37990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83748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C8413-8820-4BA2-9EBD-DFAFBC03B772}" type="datetimeFigureOut">
              <a:rPr lang="es-ES" smtClean="0"/>
              <a:t>12/06/2017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4EBD9-32CF-41A0-A8D9-5A337D37990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07522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C8413-8820-4BA2-9EBD-DFAFBC03B772}" type="datetimeFigureOut">
              <a:rPr lang="es-ES" smtClean="0"/>
              <a:t>12/06/2017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4EBD9-32CF-41A0-A8D9-5A337D37990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07626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C8413-8820-4BA2-9EBD-DFAFBC03B772}" type="datetimeFigureOut">
              <a:rPr lang="es-ES" smtClean="0"/>
              <a:t>12/06/2017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4EBD9-32CF-41A0-A8D9-5A337D37990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32895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C8413-8820-4BA2-9EBD-DFAFBC03B772}" type="datetimeFigureOut">
              <a:rPr lang="es-ES" smtClean="0"/>
              <a:t>12/06/2017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4EBD9-32CF-41A0-A8D9-5A337D37990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2952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C8413-8820-4BA2-9EBD-DFAFBC03B772}" type="datetimeFigureOut">
              <a:rPr lang="es-ES" smtClean="0"/>
              <a:t>12/06/2017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4EBD9-32CF-41A0-A8D9-5A337D37990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47790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C8413-8820-4BA2-9EBD-DFAFBC03B772}" type="datetimeFigureOut">
              <a:rPr lang="es-ES" smtClean="0"/>
              <a:t>12/06/2017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4EBD9-32CF-41A0-A8D9-5A337D37990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8183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9C8413-8820-4BA2-9EBD-DFAFBC03B772}" type="datetimeFigureOut">
              <a:rPr lang="es-ES" smtClean="0"/>
              <a:t>12/06/2017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4EBD9-32CF-41A0-A8D9-5A337D37990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98452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emf"/><Relationship Id="rId3" Type="http://schemas.openxmlformats.org/officeDocument/2006/relationships/image" Target="../media/image61.emf"/><Relationship Id="rId7" Type="http://schemas.openxmlformats.org/officeDocument/2006/relationships/image" Target="../media/image65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emf"/><Relationship Id="rId5" Type="http://schemas.openxmlformats.org/officeDocument/2006/relationships/image" Target="../media/image63.emf"/><Relationship Id="rId4" Type="http://schemas.openxmlformats.org/officeDocument/2006/relationships/image" Target="../media/image62.emf"/><Relationship Id="rId9" Type="http://schemas.openxmlformats.org/officeDocument/2006/relationships/image" Target="../media/image67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403533" y="2048609"/>
            <a:ext cx="5838092" cy="1274885"/>
          </a:xfrm>
        </p:spPr>
        <p:txBody>
          <a:bodyPr>
            <a:noAutofit/>
          </a:bodyPr>
          <a:lstStyle/>
          <a:p>
            <a:pPr algn="r"/>
            <a:r>
              <a:rPr lang="es-ES" sz="4000" b="1" dirty="0" err="1" smtClean="0">
                <a:latin typeface="Georgia" panose="02040502050405020303" pitchFamily="18" charset="0"/>
              </a:rPr>
              <a:t>Assamblea</a:t>
            </a:r>
            <a:r>
              <a:rPr lang="es-ES" sz="4000" b="1" dirty="0" smtClean="0">
                <a:latin typeface="Georgia" panose="02040502050405020303" pitchFamily="18" charset="0"/>
              </a:rPr>
              <a:t> General </a:t>
            </a:r>
            <a:br>
              <a:rPr lang="es-ES" sz="4000" b="1" dirty="0" smtClean="0">
                <a:latin typeface="Georgia" panose="02040502050405020303" pitchFamily="18" charset="0"/>
              </a:rPr>
            </a:br>
            <a:r>
              <a:rPr lang="es-ES" sz="4000" b="1" dirty="0" err="1" smtClean="0">
                <a:latin typeface="Georgia" panose="02040502050405020303" pitchFamily="18" charset="0"/>
              </a:rPr>
              <a:t>Ordinària</a:t>
            </a:r>
            <a:endParaRPr lang="es-ES" sz="4000" b="1" dirty="0">
              <a:latin typeface="Georgia" panose="02040502050405020303" pitchFamily="18" charset="0"/>
            </a:endParaRP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7991402" y="3543300"/>
            <a:ext cx="3250223" cy="4396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dirty="0" err="1" smtClean="0">
                <a:latin typeface="Georgia" panose="02040502050405020303" pitchFamily="18" charset="0"/>
              </a:rPr>
              <a:t>Cocemfe</a:t>
            </a:r>
            <a:r>
              <a:rPr lang="es-ES" sz="2800" dirty="0" smtClean="0">
                <a:latin typeface="Georgia" panose="02040502050405020303" pitchFamily="18" charset="0"/>
              </a:rPr>
              <a:t> Barcelona</a:t>
            </a:r>
            <a:endParaRPr lang="es-ES" sz="2800" dirty="0">
              <a:latin typeface="Georgia" panose="02040502050405020303" pitchFamily="18" charset="0"/>
            </a:endParaRP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8976140" y="3982913"/>
            <a:ext cx="2265485" cy="4396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b="1" dirty="0" smtClean="0">
                <a:latin typeface="Georgia" panose="02040502050405020303" pitchFamily="18" charset="0"/>
              </a:rPr>
              <a:t>13</a:t>
            </a:r>
            <a:r>
              <a:rPr lang="es-ES" sz="2800" dirty="0" smtClean="0">
                <a:latin typeface="Georgia" panose="02040502050405020303" pitchFamily="18" charset="0"/>
              </a:rPr>
              <a:t>/</a:t>
            </a:r>
            <a:r>
              <a:rPr lang="es-ES" sz="2800" b="1" dirty="0" smtClean="0">
                <a:latin typeface="Georgia" panose="02040502050405020303" pitchFamily="18" charset="0"/>
              </a:rPr>
              <a:t>06</a:t>
            </a:r>
            <a:r>
              <a:rPr lang="es-ES" sz="2800" dirty="0" smtClean="0">
                <a:latin typeface="Georgia" panose="02040502050405020303" pitchFamily="18" charset="0"/>
              </a:rPr>
              <a:t>/</a:t>
            </a:r>
            <a:r>
              <a:rPr lang="es-ES" sz="2800" b="1" dirty="0" smtClean="0">
                <a:latin typeface="Georgia" panose="02040502050405020303" pitchFamily="18" charset="0"/>
              </a:rPr>
              <a:t>2017</a:t>
            </a:r>
            <a:endParaRPr lang="es-ES" sz="2400" b="1" dirty="0">
              <a:latin typeface="Georgia" panose="02040502050405020303" pitchFamily="18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47" y="3250124"/>
            <a:ext cx="1732482" cy="146557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161" y="3627010"/>
            <a:ext cx="2188186" cy="689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21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114" y="119531"/>
            <a:ext cx="7528375" cy="673846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9859" y="600502"/>
            <a:ext cx="4922885" cy="309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287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208" y="491318"/>
            <a:ext cx="5660632" cy="621662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9500" y="806693"/>
            <a:ext cx="5752500" cy="5354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777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6702" y="263876"/>
            <a:ext cx="6111212" cy="501780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513" y="3429835"/>
            <a:ext cx="5637189" cy="319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778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290" y="454929"/>
            <a:ext cx="7175705" cy="494958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6670" y="3045444"/>
            <a:ext cx="5788644" cy="3575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643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638" y="704380"/>
            <a:ext cx="6400938" cy="146409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638" y="3228030"/>
            <a:ext cx="7564744" cy="354656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2576" y="946304"/>
            <a:ext cx="4982123" cy="2444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37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5298" y="577288"/>
            <a:ext cx="6328200" cy="256443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7090" y="4016539"/>
            <a:ext cx="6255462" cy="2619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784" y="3533255"/>
            <a:ext cx="4801844" cy="3102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561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324" y="313963"/>
            <a:ext cx="3127731" cy="459234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4893" y="1141909"/>
            <a:ext cx="3164100" cy="451959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/>
          <a:srcRect b="70028"/>
          <a:stretch/>
        </p:blipFill>
        <p:spPr>
          <a:xfrm>
            <a:off x="483324" y="4970310"/>
            <a:ext cx="3091362" cy="168714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5306" y="1141909"/>
            <a:ext cx="3236838" cy="450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963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026" y="293937"/>
            <a:ext cx="5600820" cy="356475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3918" y="689515"/>
            <a:ext cx="5528082" cy="277359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2614" y="3858687"/>
            <a:ext cx="5455345" cy="272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493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325" y="158712"/>
            <a:ext cx="6800996" cy="2391656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6201" y="1915347"/>
            <a:ext cx="7564744" cy="4774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824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713" y="655034"/>
            <a:ext cx="6946472" cy="412856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0185" y="2383266"/>
            <a:ext cx="4406322" cy="416060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2937" y="655034"/>
            <a:ext cx="2420378" cy="1004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816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2149674" y="2157245"/>
            <a:ext cx="8370277" cy="12748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es-ES" sz="4000" dirty="0" err="1" smtClean="0">
                <a:latin typeface="Georgia" panose="02040502050405020303" pitchFamily="18" charset="0"/>
              </a:rPr>
              <a:t>Aprovació</a:t>
            </a:r>
            <a:r>
              <a:rPr lang="es-ES" sz="4000" dirty="0" smtClean="0">
                <a:latin typeface="Georgia" panose="02040502050405020303" pitchFamily="18" charset="0"/>
              </a:rPr>
              <a:t> de </a:t>
            </a:r>
            <a:r>
              <a:rPr lang="es-ES" sz="4000" dirty="0" err="1" smtClean="0">
                <a:latin typeface="Georgia" panose="02040502050405020303" pitchFamily="18" charset="0"/>
              </a:rPr>
              <a:t>l’acta</a:t>
            </a:r>
            <a:r>
              <a:rPr lang="es-ES" sz="4000" dirty="0" smtClean="0">
                <a:latin typeface="Georgia" panose="02040502050405020303" pitchFamily="18" charset="0"/>
              </a:rPr>
              <a:t> </a:t>
            </a:r>
          </a:p>
          <a:p>
            <a:pPr algn="r">
              <a:lnSpc>
                <a:spcPct val="100000"/>
              </a:lnSpc>
            </a:pPr>
            <a:r>
              <a:rPr lang="es-ES" sz="4000" dirty="0" smtClean="0">
                <a:latin typeface="Georgia" panose="02040502050405020303" pitchFamily="18" charset="0"/>
              </a:rPr>
              <a:t>de </a:t>
            </a:r>
            <a:r>
              <a:rPr lang="es-ES" sz="4000" dirty="0" err="1" smtClean="0">
                <a:latin typeface="Georgia" panose="02040502050405020303" pitchFamily="18" charset="0"/>
              </a:rPr>
              <a:t>l’asamblea</a:t>
            </a:r>
            <a:r>
              <a:rPr lang="es-ES" sz="4000" dirty="0" smtClean="0">
                <a:latin typeface="Georgia" panose="02040502050405020303" pitchFamily="18" charset="0"/>
              </a:rPr>
              <a:t> anterior</a:t>
            </a:r>
            <a:endParaRPr lang="es-ES" sz="4000" dirty="0">
              <a:latin typeface="Georgia" panose="02040502050405020303" pitchFamily="18" charset="0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7840111" y="3543300"/>
            <a:ext cx="3250223" cy="4396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dirty="0" smtClean="0">
                <a:latin typeface="Georgia" panose="02040502050405020303" pitchFamily="18" charset="0"/>
              </a:rPr>
              <a:t>20/06/2017</a:t>
            </a:r>
            <a:endParaRPr lang="es-ES" sz="2800" dirty="0">
              <a:latin typeface="Georgia" panose="02040502050405020303" pitchFamily="18" charset="0"/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9702275" y="943907"/>
            <a:ext cx="923193" cy="12133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8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endParaRPr lang="es-ES" sz="7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9" name="Conector recto 8"/>
          <p:cNvCxnSpPr/>
          <p:nvPr/>
        </p:nvCxnSpPr>
        <p:spPr>
          <a:xfrm>
            <a:off x="9587620" y="2016566"/>
            <a:ext cx="862247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n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193" y="4610298"/>
            <a:ext cx="1199194" cy="1014447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212" y="4867756"/>
            <a:ext cx="1514626" cy="477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14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96" y="628189"/>
            <a:ext cx="6328200" cy="584728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0042" y="477066"/>
            <a:ext cx="4061431" cy="264762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8694" y="3402219"/>
            <a:ext cx="4398430" cy="2862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211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95" y="395955"/>
            <a:ext cx="6328200" cy="500156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3596" y="3702139"/>
            <a:ext cx="5306434" cy="286934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9915" y="224027"/>
            <a:ext cx="2309554" cy="326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008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996" y="277323"/>
            <a:ext cx="6291831" cy="365568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996" y="4043441"/>
            <a:ext cx="2982255" cy="111853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9055" y="3345012"/>
            <a:ext cx="6352738" cy="336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901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899" y="440982"/>
            <a:ext cx="6255462" cy="321918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6437" y="249913"/>
            <a:ext cx="4606990" cy="6469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622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555" y="390360"/>
            <a:ext cx="4400645" cy="100031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598" y="2989321"/>
            <a:ext cx="5971654" cy="374138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8252" y="265077"/>
            <a:ext cx="5880018" cy="3849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093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819" y="253882"/>
            <a:ext cx="4837072" cy="100031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819" y="1496471"/>
            <a:ext cx="5564451" cy="345562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9041" y="2997739"/>
            <a:ext cx="5600820" cy="351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078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981" y="272883"/>
            <a:ext cx="7310162" cy="4074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r="38176" b="26063"/>
          <a:stretch/>
        </p:blipFill>
        <p:spPr>
          <a:xfrm>
            <a:off x="1625343" y="4442418"/>
            <a:ext cx="4519438" cy="226586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/>
          <a:srcRect r="36548"/>
          <a:stretch/>
        </p:blipFill>
        <p:spPr>
          <a:xfrm>
            <a:off x="6748573" y="4442418"/>
            <a:ext cx="4592252" cy="2173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309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0945" y="488958"/>
            <a:ext cx="7201055" cy="269175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5288121"/>
            <a:ext cx="5600820" cy="90937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192" y="3715079"/>
            <a:ext cx="5406807" cy="103480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8339" y="3707901"/>
            <a:ext cx="5091655" cy="135496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441" y="5286116"/>
            <a:ext cx="5055286" cy="106396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196" y="263707"/>
            <a:ext cx="8040825" cy="176363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6328" y="2193963"/>
            <a:ext cx="1221495" cy="135449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30430" y="2943078"/>
            <a:ext cx="2900824" cy="598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072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2149674" y="2157245"/>
            <a:ext cx="8370277" cy="12748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es-ES" sz="4000" dirty="0" err="1" smtClean="0">
                <a:latin typeface="Georgia" panose="02040502050405020303" pitchFamily="18" charset="0"/>
              </a:rPr>
              <a:t>Aprovació</a:t>
            </a:r>
            <a:r>
              <a:rPr lang="es-ES" sz="4000" dirty="0" smtClean="0">
                <a:latin typeface="Georgia" panose="02040502050405020303" pitchFamily="18" charset="0"/>
              </a:rPr>
              <a:t> del </a:t>
            </a:r>
          </a:p>
          <a:p>
            <a:pPr algn="r">
              <a:lnSpc>
                <a:spcPct val="100000"/>
              </a:lnSpc>
            </a:pPr>
            <a:r>
              <a:rPr lang="es-ES" sz="4000" dirty="0" err="1">
                <a:latin typeface="Georgia" panose="02040502050405020303" pitchFamily="18" charset="0"/>
              </a:rPr>
              <a:t>p</a:t>
            </a:r>
            <a:r>
              <a:rPr lang="es-ES" sz="4000" dirty="0" err="1" smtClean="0">
                <a:latin typeface="Georgia" panose="02040502050405020303" pitchFamily="18" charset="0"/>
              </a:rPr>
              <a:t>la</a:t>
            </a:r>
            <a:r>
              <a:rPr lang="es-ES" sz="4000" dirty="0" smtClean="0">
                <a:latin typeface="Georgia" panose="02040502050405020303" pitchFamily="18" charset="0"/>
              </a:rPr>
              <a:t> </a:t>
            </a:r>
            <a:r>
              <a:rPr lang="es-ES" sz="4000" dirty="0" err="1" smtClean="0">
                <a:latin typeface="Georgia" panose="02040502050405020303" pitchFamily="18" charset="0"/>
              </a:rPr>
              <a:t>d’activitats</a:t>
            </a:r>
            <a:endParaRPr lang="es-ES" sz="4000" dirty="0" smtClean="0">
              <a:latin typeface="Georgia" panose="02040502050405020303" pitchFamily="18" charset="0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9360753" y="3543300"/>
            <a:ext cx="1376317" cy="4396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dirty="0" smtClean="0">
                <a:latin typeface="Georgia" panose="02040502050405020303" pitchFamily="18" charset="0"/>
              </a:rPr>
              <a:t>2017</a:t>
            </a:r>
            <a:endParaRPr lang="es-ES" sz="2800" dirty="0">
              <a:latin typeface="Georgia" panose="02040502050405020303" pitchFamily="18" charset="0"/>
            </a:endParaRP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9647957" y="943907"/>
            <a:ext cx="923193" cy="12133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8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endParaRPr lang="es-ES" sz="7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0" name="Conector recto 9"/>
          <p:cNvCxnSpPr/>
          <p:nvPr/>
        </p:nvCxnSpPr>
        <p:spPr>
          <a:xfrm>
            <a:off x="9587620" y="2016566"/>
            <a:ext cx="862247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n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193" y="4610298"/>
            <a:ext cx="1199194" cy="1014447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212" y="4867756"/>
            <a:ext cx="1514626" cy="477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96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996287" y="1215548"/>
            <a:ext cx="10358650" cy="42162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2950" indent="-742950" algn="r">
              <a:lnSpc>
                <a:spcPct val="100000"/>
              </a:lnSpc>
              <a:buAutoNum type="arabicPeriod"/>
            </a:pPr>
            <a:r>
              <a:rPr lang="es-ES" sz="4800" dirty="0" err="1" smtClean="0">
                <a:latin typeface="Georgia" panose="02040502050405020303" pitchFamily="18" charset="0"/>
              </a:rPr>
              <a:t>Manteniment</a:t>
            </a:r>
            <a:r>
              <a:rPr lang="es-ES" sz="4800" dirty="0" smtClean="0">
                <a:latin typeface="Georgia" panose="02040502050405020303" pitchFamily="18" charset="0"/>
              </a:rPr>
              <a:t> de </a:t>
            </a:r>
            <a:r>
              <a:rPr lang="es-ES" sz="4800" dirty="0" err="1" smtClean="0">
                <a:latin typeface="Georgia" panose="02040502050405020303" pitchFamily="18" charset="0"/>
              </a:rPr>
              <a:t>l’Entitat</a:t>
            </a:r>
            <a:endParaRPr lang="es-ES" sz="4800" dirty="0">
              <a:latin typeface="Georgia" panose="02040502050405020303" pitchFamily="18" charset="0"/>
            </a:endParaRPr>
          </a:p>
          <a:p>
            <a:pPr>
              <a:lnSpc>
                <a:spcPct val="100000"/>
              </a:lnSpc>
            </a:pPr>
            <a:r>
              <a:rPr lang="es-ES" sz="4000" dirty="0" smtClean="0">
                <a:latin typeface="Georgia" panose="02040502050405020303" pitchFamily="18" charset="0"/>
              </a:rPr>
              <a:t>       </a:t>
            </a:r>
          </a:p>
          <a:p>
            <a:pPr>
              <a:lnSpc>
                <a:spcPct val="100000"/>
              </a:lnSpc>
            </a:pPr>
            <a:endParaRPr lang="es-ES" sz="4000" dirty="0" smtClean="0">
              <a:latin typeface="Georgia" panose="02040502050405020303" pitchFamily="18" charset="0"/>
            </a:endParaRPr>
          </a:p>
          <a:p>
            <a:pPr>
              <a:lnSpc>
                <a:spcPct val="100000"/>
              </a:lnSpc>
            </a:pPr>
            <a:r>
              <a:rPr lang="es-ES" sz="4000" dirty="0" err="1" smtClean="0">
                <a:latin typeface="Georgia" panose="02040502050405020303" pitchFamily="18" charset="0"/>
              </a:rPr>
              <a:t>Gestió</a:t>
            </a:r>
            <a:r>
              <a:rPr lang="es-ES" sz="4000" dirty="0" smtClean="0">
                <a:latin typeface="Georgia" panose="02040502050405020303" pitchFamily="18" charset="0"/>
              </a:rPr>
              <a:t> administrativa </a:t>
            </a:r>
          </a:p>
          <a:p>
            <a:pPr>
              <a:lnSpc>
                <a:spcPct val="100000"/>
              </a:lnSpc>
            </a:pPr>
            <a:r>
              <a:rPr lang="es-ES" sz="4000" dirty="0" err="1" smtClean="0">
                <a:latin typeface="Georgia" panose="02040502050405020303" pitchFamily="18" charset="0"/>
              </a:rPr>
              <a:t>Gestió</a:t>
            </a:r>
            <a:r>
              <a:rPr lang="es-ES" sz="4000" dirty="0" smtClean="0">
                <a:latin typeface="Georgia" panose="02040502050405020303" pitchFamily="18" charset="0"/>
              </a:rPr>
              <a:t> </a:t>
            </a:r>
            <a:r>
              <a:rPr lang="es-ES" sz="4000" dirty="0" err="1" smtClean="0">
                <a:latin typeface="Georgia" panose="02040502050405020303" pitchFamily="18" charset="0"/>
              </a:rPr>
              <a:t>d’agenda</a:t>
            </a:r>
            <a:r>
              <a:rPr lang="es-ES" sz="4000" dirty="0" smtClean="0">
                <a:latin typeface="Georgia" panose="02040502050405020303" pitchFamily="18" charset="0"/>
              </a:rPr>
              <a:t> de </a:t>
            </a:r>
            <a:r>
              <a:rPr lang="es-ES" sz="4000" dirty="0" err="1" smtClean="0">
                <a:latin typeface="Georgia" panose="02040502050405020303" pitchFamily="18" charset="0"/>
              </a:rPr>
              <a:t>reunions</a:t>
            </a:r>
            <a:r>
              <a:rPr lang="es-ES" sz="4000" dirty="0" smtClean="0">
                <a:latin typeface="Georgia" panose="02040502050405020303" pitchFamily="18" charset="0"/>
              </a:rPr>
              <a:t> i visites</a:t>
            </a:r>
          </a:p>
          <a:p>
            <a:pPr>
              <a:lnSpc>
                <a:spcPct val="100000"/>
              </a:lnSpc>
            </a:pPr>
            <a:r>
              <a:rPr lang="es-ES" sz="4000" dirty="0" err="1" smtClean="0">
                <a:latin typeface="Georgia" panose="02040502050405020303" pitchFamily="18" charset="0"/>
              </a:rPr>
              <a:t>Gestió</a:t>
            </a:r>
            <a:r>
              <a:rPr lang="es-ES" sz="4000" dirty="0" smtClean="0">
                <a:latin typeface="Georgia" panose="02040502050405020303" pitchFamily="18" charset="0"/>
              </a:rPr>
              <a:t> fiscal i </a:t>
            </a:r>
            <a:r>
              <a:rPr lang="es-ES" sz="4000" dirty="0" err="1" smtClean="0">
                <a:latin typeface="Georgia" panose="02040502050405020303" pitchFamily="18" charset="0"/>
              </a:rPr>
              <a:t>comptable</a:t>
            </a:r>
            <a:r>
              <a:rPr lang="es-ES" sz="4000" dirty="0" smtClean="0">
                <a:latin typeface="Georgia" panose="02040502050405020303" pitchFamily="18" charset="0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es-ES" sz="4000" dirty="0" err="1" smtClean="0">
                <a:latin typeface="Georgia" panose="02040502050405020303" pitchFamily="18" charset="0"/>
              </a:rPr>
              <a:t>Gestió</a:t>
            </a:r>
            <a:r>
              <a:rPr lang="es-ES" sz="4000" dirty="0" smtClean="0">
                <a:latin typeface="Georgia" panose="02040502050405020303" pitchFamily="18" charset="0"/>
              </a:rPr>
              <a:t> de </a:t>
            </a:r>
            <a:r>
              <a:rPr lang="es-ES" sz="4000" dirty="0" err="1" smtClean="0">
                <a:latin typeface="Georgia" panose="02040502050405020303" pitchFamily="18" charset="0"/>
              </a:rPr>
              <a:t>projectes</a:t>
            </a:r>
            <a:endParaRPr lang="es-ES" sz="4000" dirty="0" smtClean="0">
              <a:latin typeface="Georgia" panose="02040502050405020303" pitchFamily="18" charset="0"/>
            </a:endParaRPr>
          </a:p>
          <a:p>
            <a:pPr>
              <a:lnSpc>
                <a:spcPct val="100000"/>
              </a:lnSpc>
            </a:pPr>
            <a:endParaRPr lang="es-ES" sz="4000" dirty="0" smtClean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0227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10" y="0"/>
            <a:ext cx="4849565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217" y="0"/>
            <a:ext cx="48495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467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518615" y="1324730"/>
            <a:ext cx="11095629" cy="54309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es-ES" sz="4800" dirty="0" smtClean="0">
                <a:latin typeface="Georgia" panose="02040502050405020303" pitchFamily="18" charset="0"/>
              </a:rPr>
              <a:t>2. </a:t>
            </a:r>
            <a:r>
              <a:rPr lang="es-ES" sz="4800" dirty="0" err="1" smtClean="0">
                <a:latin typeface="Georgia" panose="02040502050405020303" pitchFamily="18" charset="0"/>
              </a:rPr>
              <a:t>Desenvolupament</a:t>
            </a:r>
            <a:r>
              <a:rPr lang="es-ES" sz="4800" dirty="0" smtClean="0">
                <a:latin typeface="Georgia" panose="02040502050405020303" pitchFamily="18" charset="0"/>
              </a:rPr>
              <a:t> Pla </a:t>
            </a:r>
            <a:r>
              <a:rPr lang="es-ES" sz="4800" dirty="0" err="1" smtClean="0">
                <a:latin typeface="Georgia" panose="02040502050405020303" pitchFamily="18" charset="0"/>
              </a:rPr>
              <a:t>Estratègic</a:t>
            </a:r>
            <a:endParaRPr lang="es-ES" sz="4800" dirty="0">
              <a:latin typeface="Georgia" panose="02040502050405020303" pitchFamily="18" charset="0"/>
            </a:endParaRPr>
          </a:p>
          <a:p>
            <a:pPr>
              <a:lnSpc>
                <a:spcPct val="100000"/>
              </a:lnSpc>
            </a:pPr>
            <a:r>
              <a:rPr lang="es-ES" sz="4000" dirty="0" smtClean="0">
                <a:latin typeface="Georgia" panose="02040502050405020303" pitchFamily="18" charset="0"/>
              </a:rPr>
              <a:t>       </a:t>
            </a:r>
          </a:p>
          <a:p>
            <a:pPr>
              <a:lnSpc>
                <a:spcPct val="100000"/>
              </a:lnSpc>
            </a:pPr>
            <a:r>
              <a:rPr lang="es-ES" sz="4000" dirty="0" err="1" smtClean="0">
                <a:latin typeface="Georgia" panose="02040502050405020303" pitchFamily="18" charset="0"/>
              </a:rPr>
              <a:t>Suport</a:t>
            </a:r>
            <a:r>
              <a:rPr lang="es-ES" sz="4000" dirty="0" smtClean="0">
                <a:latin typeface="Georgia" panose="02040502050405020303" pitchFamily="18" charset="0"/>
              </a:rPr>
              <a:t> a les </a:t>
            </a:r>
            <a:r>
              <a:rPr lang="es-ES" sz="4000" dirty="0" err="1" smtClean="0">
                <a:latin typeface="Georgia" panose="02040502050405020303" pitchFamily="18" charset="0"/>
              </a:rPr>
              <a:t>entitats</a:t>
            </a:r>
            <a:endParaRPr lang="es-ES" sz="4000" dirty="0" smtClean="0">
              <a:latin typeface="Georgia" panose="02040502050405020303" pitchFamily="18" charset="0"/>
            </a:endParaRPr>
          </a:p>
          <a:p>
            <a:pPr>
              <a:lnSpc>
                <a:spcPct val="100000"/>
              </a:lnSpc>
            </a:pPr>
            <a:r>
              <a:rPr lang="es-ES" sz="4000" dirty="0" smtClean="0">
                <a:latin typeface="Georgia" panose="02040502050405020303" pitchFamily="18" charset="0"/>
              </a:rPr>
              <a:t>Taula de </a:t>
            </a:r>
            <a:r>
              <a:rPr lang="es-ES" sz="4000" dirty="0" err="1" smtClean="0">
                <a:latin typeface="Georgia" panose="02040502050405020303" pitchFamily="18" charset="0"/>
              </a:rPr>
              <a:t>Comunicació</a:t>
            </a:r>
            <a:r>
              <a:rPr lang="es-ES" sz="4000" dirty="0" smtClean="0">
                <a:latin typeface="Georgia" panose="02040502050405020303" pitchFamily="18" charset="0"/>
              </a:rPr>
              <a:t> (</a:t>
            </a:r>
            <a:r>
              <a:rPr lang="es-ES" sz="4000" dirty="0" err="1" smtClean="0">
                <a:latin typeface="Georgia" panose="02040502050405020303" pitchFamily="18" charset="0"/>
              </a:rPr>
              <a:t>tallers</a:t>
            </a:r>
            <a:r>
              <a:rPr lang="es-ES" sz="4000" dirty="0" smtClean="0">
                <a:latin typeface="Georgia" panose="02040502050405020303" pitchFamily="18" charset="0"/>
              </a:rPr>
              <a:t> participación)</a:t>
            </a:r>
          </a:p>
          <a:p>
            <a:pPr>
              <a:lnSpc>
                <a:spcPct val="100000"/>
              </a:lnSpc>
            </a:pPr>
            <a:r>
              <a:rPr lang="es-ES" sz="4000" dirty="0" err="1" smtClean="0">
                <a:latin typeface="Georgia" panose="02040502050405020303" pitchFamily="18" charset="0"/>
              </a:rPr>
              <a:t>Comissió</a:t>
            </a:r>
            <a:r>
              <a:rPr lang="es-ES" sz="4000" dirty="0" smtClean="0">
                <a:latin typeface="Georgia" panose="02040502050405020303" pitchFamily="18" charset="0"/>
              </a:rPr>
              <a:t> </a:t>
            </a:r>
            <a:r>
              <a:rPr lang="es-ES" sz="4000" dirty="0" err="1" smtClean="0">
                <a:latin typeface="Georgia" panose="02040502050405020303" pitchFamily="18" charset="0"/>
              </a:rPr>
              <a:t>d’igualtat</a:t>
            </a:r>
            <a:r>
              <a:rPr lang="es-ES" sz="4000" dirty="0" smtClean="0">
                <a:latin typeface="Georgia" panose="02040502050405020303" pitchFamily="18" charset="0"/>
              </a:rPr>
              <a:t> (</a:t>
            </a:r>
            <a:r>
              <a:rPr lang="es-ES" sz="4000" dirty="0" err="1" smtClean="0">
                <a:latin typeface="Georgia" panose="02040502050405020303" pitchFamily="18" charset="0"/>
              </a:rPr>
              <a:t>jornades</a:t>
            </a:r>
            <a:r>
              <a:rPr lang="es-ES" sz="4000" dirty="0" smtClean="0">
                <a:latin typeface="Georgia" panose="02040502050405020303" pitchFamily="18" charset="0"/>
              </a:rPr>
              <a:t>)</a:t>
            </a:r>
          </a:p>
          <a:p>
            <a:pPr>
              <a:lnSpc>
                <a:spcPct val="100000"/>
              </a:lnSpc>
            </a:pPr>
            <a:r>
              <a:rPr lang="es-ES" sz="4000" dirty="0" err="1" smtClean="0">
                <a:latin typeface="Georgia" panose="02040502050405020303" pitchFamily="18" charset="0"/>
              </a:rPr>
              <a:t>Consell</a:t>
            </a:r>
            <a:r>
              <a:rPr lang="es-ES" sz="4000" dirty="0" smtClean="0">
                <a:latin typeface="Georgia" panose="02040502050405020303" pitchFamily="18" charset="0"/>
              </a:rPr>
              <a:t> de </a:t>
            </a:r>
            <a:r>
              <a:rPr lang="es-ES" sz="4000" dirty="0" err="1" smtClean="0">
                <a:latin typeface="Georgia" panose="02040502050405020303" pitchFamily="18" charset="0"/>
              </a:rPr>
              <a:t>Pacients</a:t>
            </a:r>
            <a:endParaRPr lang="es-ES" sz="4000" dirty="0" smtClean="0">
              <a:latin typeface="Georgia" panose="02040502050405020303" pitchFamily="18" charset="0"/>
            </a:endParaRPr>
          </a:p>
          <a:p>
            <a:pPr>
              <a:lnSpc>
                <a:spcPct val="100000"/>
              </a:lnSpc>
            </a:pPr>
            <a:r>
              <a:rPr lang="es-ES" sz="4000" dirty="0" err="1">
                <a:latin typeface="Georgia" panose="02040502050405020303" pitchFamily="18" charset="0"/>
              </a:rPr>
              <a:t>Accessibilitat</a:t>
            </a:r>
            <a:r>
              <a:rPr lang="es-ES" sz="4000" dirty="0">
                <a:latin typeface="Georgia" panose="02040502050405020303" pitchFamily="18" charset="0"/>
              </a:rPr>
              <a:t>:</a:t>
            </a:r>
          </a:p>
          <a:p>
            <a:pPr marL="571500" indent="-571500">
              <a:lnSpc>
                <a:spcPct val="100000"/>
              </a:lnSpc>
              <a:buFontTx/>
              <a:buChar char="-"/>
            </a:pPr>
            <a:r>
              <a:rPr lang="es-ES" sz="4000" dirty="0" err="1">
                <a:latin typeface="Georgia" panose="02040502050405020303" pitchFamily="18" charset="0"/>
              </a:rPr>
              <a:t>Declaració</a:t>
            </a:r>
            <a:r>
              <a:rPr lang="es-ES" sz="4000" dirty="0">
                <a:latin typeface="Georgia" panose="02040502050405020303" pitchFamily="18" charset="0"/>
              </a:rPr>
              <a:t> de Barcelona</a:t>
            </a:r>
          </a:p>
          <a:p>
            <a:pPr marL="571500" indent="-571500">
              <a:lnSpc>
                <a:spcPct val="100000"/>
              </a:lnSpc>
              <a:buFontTx/>
              <a:buChar char="-"/>
            </a:pPr>
            <a:r>
              <a:rPr lang="es-ES" sz="4000" dirty="0">
                <a:latin typeface="Georgia" panose="02040502050405020303" pitchFamily="18" charset="0"/>
              </a:rPr>
              <a:t>Barcelona Capacita</a:t>
            </a:r>
          </a:p>
          <a:p>
            <a:pPr marL="571500" indent="-571500">
              <a:lnSpc>
                <a:spcPct val="100000"/>
              </a:lnSpc>
              <a:buFontTx/>
              <a:buChar char="-"/>
            </a:pPr>
            <a:r>
              <a:rPr lang="es-ES" sz="4000" dirty="0">
                <a:latin typeface="Georgia" panose="02040502050405020303" pitchFamily="18" charset="0"/>
              </a:rPr>
              <a:t>Pla de </a:t>
            </a:r>
            <a:r>
              <a:rPr lang="es-ES" sz="4000" dirty="0" err="1">
                <a:latin typeface="Georgia" panose="02040502050405020303" pitchFamily="18" charset="0"/>
              </a:rPr>
              <a:t>Parades</a:t>
            </a:r>
            <a:r>
              <a:rPr lang="es-ES" sz="4000" dirty="0">
                <a:latin typeface="Georgia" panose="02040502050405020303" pitchFamily="18" charset="0"/>
              </a:rPr>
              <a:t> (IMD</a:t>
            </a:r>
            <a:r>
              <a:rPr lang="es-ES" sz="4000" dirty="0" smtClean="0">
                <a:latin typeface="Georgia" panose="02040502050405020303" pitchFamily="18" charset="0"/>
              </a:rPr>
              <a:t>)</a:t>
            </a:r>
            <a:endParaRPr lang="es-ES" sz="4000" dirty="0" smtClean="0">
              <a:latin typeface="Georgia" panose="02040502050405020303" pitchFamily="18" charset="0"/>
            </a:endParaRPr>
          </a:p>
          <a:p>
            <a:pPr>
              <a:lnSpc>
                <a:spcPct val="100000"/>
              </a:lnSpc>
            </a:pPr>
            <a:endParaRPr lang="es-ES" sz="4000" dirty="0" smtClean="0">
              <a:latin typeface="Georgia" panose="02040502050405020303" pitchFamily="18" charset="0"/>
            </a:endParaRPr>
          </a:p>
          <a:p>
            <a:pPr>
              <a:lnSpc>
                <a:spcPct val="100000"/>
              </a:lnSpc>
            </a:pPr>
            <a:endParaRPr lang="es-ES" sz="4000" dirty="0" smtClean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167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818866" y="1788753"/>
            <a:ext cx="10781731" cy="42162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es-ES" sz="4800" dirty="0" smtClean="0">
                <a:latin typeface="Georgia" panose="02040502050405020303" pitchFamily="18" charset="0"/>
              </a:rPr>
              <a:t>3. </a:t>
            </a:r>
            <a:r>
              <a:rPr lang="es-ES" sz="4800" dirty="0" err="1" smtClean="0">
                <a:latin typeface="Georgia" panose="02040502050405020303" pitchFamily="18" charset="0"/>
              </a:rPr>
              <a:t>Observatori</a:t>
            </a:r>
            <a:r>
              <a:rPr lang="es-ES" sz="4800" dirty="0" smtClean="0">
                <a:latin typeface="Georgia" panose="02040502050405020303" pitchFamily="18" charset="0"/>
              </a:rPr>
              <a:t> </a:t>
            </a:r>
            <a:r>
              <a:rPr lang="es-ES" sz="4800" dirty="0" err="1" smtClean="0">
                <a:latin typeface="Georgia" panose="02040502050405020303" pitchFamily="18" charset="0"/>
              </a:rPr>
              <a:t>Discapacitat</a:t>
            </a:r>
            <a:r>
              <a:rPr lang="es-ES" sz="4800" dirty="0" smtClean="0">
                <a:latin typeface="Georgia" panose="02040502050405020303" pitchFamily="18" charset="0"/>
              </a:rPr>
              <a:t> Física</a:t>
            </a:r>
            <a:r>
              <a:rPr lang="es-ES" sz="4000" dirty="0" smtClean="0">
                <a:latin typeface="Georgia" panose="02040502050405020303" pitchFamily="18" charset="0"/>
              </a:rPr>
              <a:t>       </a:t>
            </a:r>
          </a:p>
          <a:p>
            <a:pPr>
              <a:lnSpc>
                <a:spcPct val="100000"/>
              </a:lnSpc>
            </a:pPr>
            <a:endParaRPr lang="es-ES" sz="4000" dirty="0" smtClean="0">
              <a:latin typeface="Georgia" panose="02040502050405020303" pitchFamily="18" charset="0"/>
            </a:endParaRPr>
          </a:p>
          <a:p>
            <a:pPr>
              <a:lnSpc>
                <a:spcPct val="100000"/>
              </a:lnSpc>
            </a:pPr>
            <a:r>
              <a:rPr lang="es-ES" sz="4000" dirty="0" err="1" smtClean="0">
                <a:latin typeface="Georgia" panose="02040502050405020303" pitchFamily="18" charset="0"/>
              </a:rPr>
              <a:t>Conveni</a:t>
            </a:r>
            <a:r>
              <a:rPr lang="es-ES" sz="4000" dirty="0" smtClean="0">
                <a:latin typeface="Georgia" panose="02040502050405020303" pitchFamily="18" charset="0"/>
              </a:rPr>
              <a:t> La Caixa – </a:t>
            </a:r>
            <a:r>
              <a:rPr lang="es-ES" sz="4000" dirty="0" err="1" smtClean="0">
                <a:latin typeface="Georgia" panose="02040502050405020303" pitchFamily="18" charset="0"/>
              </a:rPr>
              <a:t>Gent</a:t>
            </a:r>
            <a:r>
              <a:rPr lang="es-ES" sz="4000" dirty="0" smtClean="0">
                <a:latin typeface="Georgia" panose="02040502050405020303" pitchFamily="18" charset="0"/>
              </a:rPr>
              <a:t> Gran i </a:t>
            </a:r>
            <a:r>
              <a:rPr lang="es-ES" sz="4000" dirty="0" err="1" smtClean="0">
                <a:latin typeface="Georgia" panose="02040502050405020303" pitchFamily="18" charset="0"/>
              </a:rPr>
              <a:t>discapacitat</a:t>
            </a:r>
            <a:endParaRPr lang="es-ES" sz="4000" dirty="0" smtClean="0">
              <a:latin typeface="Georgia" panose="02040502050405020303" pitchFamily="18" charset="0"/>
            </a:endParaRPr>
          </a:p>
          <a:p>
            <a:pPr>
              <a:lnSpc>
                <a:spcPct val="100000"/>
              </a:lnSpc>
            </a:pPr>
            <a:r>
              <a:rPr lang="es-ES" sz="4000" dirty="0" err="1" smtClean="0">
                <a:latin typeface="Georgia" panose="02040502050405020303" pitchFamily="18" charset="0"/>
              </a:rPr>
              <a:t>Conveni</a:t>
            </a:r>
            <a:r>
              <a:rPr lang="es-ES" sz="4000" dirty="0" smtClean="0">
                <a:latin typeface="Georgia" panose="02040502050405020303" pitchFamily="18" charset="0"/>
              </a:rPr>
              <a:t> AMB – Pla </a:t>
            </a:r>
            <a:r>
              <a:rPr lang="es-ES" sz="4000" dirty="0" err="1" smtClean="0">
                <a:latin typeface="Georgia" panose="02040502050405020303" pitchFamily="18" charset="0"/>
              </a:rPr>
              <a:t>Estratègic</a:t>
            </a:r>
            <a:endParaRPr lang="es-ES" sz="4000" dirty="0" smtClean="0">
              <a:latin typeface="Georgia" panose="02040502050405020303" pitchFamily="18" charset="0"/>
            </a:endParaRPr>
          </a:p>
          <a:p>
            <a:pPr>
              <a:lnSpc>
                <a:spcPct val="100000"/>
              </a:lnSpc>
            </a:pPr>
            <a:r>
              <a:rPr lang="es-ES" sz="4000" dirty="0" err="1" smtClean="0">
                <a:latin typeface="Georgia" panose="02040502050405020303" pitchFamily="18" charset="0"/>
              </a:rPr>
              <a:t>Conveni</a:t>
            </a:r>
            <a:r>
              <a:rPr lang="es-ES" sz="4000" dirty="0" smtClean="0">
                <a:latin typeface="Georgia" panose="02040502050405020303" pitchFamily="18" charset="0"/>
              </a:rPr>
              <a:t> TMB – </a:t>
            </a:r>
          </a:p>
          <a:p>
            <a:pPr>
              <a:lnSpc>
                <a:spcPct val="100000"/>
              </a:lnSpc>
            </a:pPr>
            <a:r>
              <a:rPr lang="es-ES" sz="4000" dirty="0" err="1" smtClean="0">
                <a:latin typeface="Georgia" panose="02040502050405020303" pitchFamily="18" charset="0"/>
              </a:rPr>
              <a:t>Conveni</a:t>
            </a:r>
            <a:r>
              <a:rPr lang="es-ES" sz="4000" dirty="0" smtClean="0">
                <a:latin typeface="Georgia" panose="02040502050405020303" pitchFamily="18" charset="0"/>
              </a:rPr>
              <a:t> </a:t>
            </a:r>
            <a:r>
              <a:rPr lang="es-ES" sz="4000" dirty="0" err="1" smtClean="0">
                <a:latin typeface="Georgia" panose="02040502050405020303" pitchFamily="18" charset="0"/>
              </a:rPr>
              <a:t>Consorci</a:t>
            </a:r>
            <a:r>
              <a:rPr lang="es-ES" sz="4000" dirty="0" smtClean="0">
                <a:latin typeface="Georgia" panose="02040502050405020303" pitchFamily="18" charset="0"/>
              </a:rPr>
              <a:t> ZF</a:t>
            </a:r>
          </a:p>
          <a:p>
            <a:pPr>
              <a:lnSpc>
                <a:spcPct val="100000"/>
              </a:lnSpc>
            </a:pPr>
            <a:r>
              <a:rPr lang="es-ES" sz="4000" dirty="0" err="1" smtClean="0">
                <a:latin typeface="Georgia" panose="02040502050405020303" pitchFamily="18" charset="0"/>
              </a:rPr>
              <a:t>Conveni</a:t>
            </a:r>
            <a:r>
              <a:rPr lang="es-ES" sz="4000" dirty="0" smtClean="0">
                <a:latin typeface="Georgia" panose="02040502050405020303" pitchFamily="18" charset="0"/>
              </a:rPr>
              <a:t> COCARMI</a:t>
            </a:r>
          </a:p>
          <a:p>
            <a:pPr>
              <a:lnSpc>
                <a:spcPct val="100000"/>
              </a:lnSpc>
            </a:pPr>
            <a:r>
              <a:rPr lang="es-ES" sz="4000" dirty="0" smtClean="0">
                <a:latin typeface="Georgia" panose="02040502050405020303" pitchFamily="18" charset="0"/>
              </a:rPr>
              <a:t>3ª </a:t>
            </a:r>
            <a:r>
              <a:rPr lang="es-ES" sz="4000" dirty="0" err="1" smtClean="0">
                <a:latin typeface="Georgia" panose="02040502050405020303" pitchFamily="18" charset="0"/>
              </a:rPr>
              <a:t>Edició</a:t>
            </a:r>
            <a:r>
              <a:rPr lang="es-ES" sz="4000" dirty="0" smtClean="0">
                <a:latin typeface="Georgia" panose="02040502050405020303" pitchFamily="18" charset="0"/>
              </a:rPr>
              <a:t> </a:t>
            </a:r>
            <a:r>
              <a:rPr lang="es-ES" sz="4000" dirty="0" err="1" smtClean="0">
                <a:latin typeface="Georgia" panose="02040502050405020303" pitchFamily="18" charset="0"/>
              </a:rPr>
              <a:t>Premis</a:t>
            </a:r>
            <a:r>
              <a:rPr lang="es-ES" sz="4000" dirty="0" smtClean="0">
                <a:latin typeface="Georgia" panose="02040502050405020303" pitchFamily="18" charset="0"/>
              </a:rPr>
              <a:t> </a:t>
            </a:r>
            <a:r>
              <a:rPr lang="es-ES" sz="4000" dirty="0" err="1" smtClean="0">
                <a:latin typeface="Georgia" panose="02040502050405020303" pitchFamily="18" charset="0"/>
              </a:rPr>
              <a:t>Ricard</a:t>
            </a:r>
            <a:r>
              <a:rPr lang="es-ES" sz="4000" dirty="0" smtClean="0">
                <a:latin typeface="Georgia" panose="02040502050405020303" pitchFamily="18" charset="0"/>
              </a:rPr>
              <a:t> </a:t>
            </a:r>
            <a:r>
              <a:rPr lang="es-ES" sz="4000" dirty="0" err="1" smtClean="0">
                <a:latin typeface="Georgia" panose="02040502050405020303" pitchFamily="18" charset="0"/>
              </a:rPr>
              <a:t>Vaccaro</a:t>
            </a:r>
            <a:endParaRPr lang="es-ES" sz="4000" dirty="0" smtClean="0">
              <a:latin typeface="Georgia" panose="02040502050405020303" pitchFamily="18" charset="0"/>
            </a:endParaRPr>
          </a:p>
          <a:p>
            <a:pPr>
              <a:lnSpc>
                <a:spcPct val="100000"/>
              </a:lnSpc>
            </a:pPr>
            <a:r>
              <a:rPr lang="es-ES" sz="4000" dirty="0" err="1" smtClean="0">
                <a:latin typeface="Georgia" panose="02040502050405020303" pitchFamily="18" charset="0"/>
              </a:rPr>
              <a:t>Assemblea</a:t>
            </a:r>
            <a:r>
              <a:rPr lang="es-ES" sz="4000" dirty="0" smtClean="0">
                <a:latin typeface="Georgia" panose="02040502050405020303" pitchFamily="18" charset="0"/>
              </a:rPr>
              <a:t> del </a:t>
            </a:r>
            <a:r>
              <a:rPr lang="es-ES" sz="4000" dirty="0" err="1" smtClean="0">
                <a:latin typeface="Georgia" panose="02040502050405020303" pitchFamily="18" charset="0"/>
              </a:rPr>
              <a:t>Consell</a:t>
            </a:r>
            <a:r>
              <a:rPr lang="es-ES" sz="4000" dirty="0" smtClean="0">
                <a:latin typeface="Georgia" panose="02040502050405020303" pitchFamily="18" charset="0"/>
              </a:rPr>
              <a:t> Social</a:t>
            </a:r>
          </a:p>
          <a:p>
            <a:pPr>
              <a:lnSpc>
                <a:spcPct val="100000"/>
              </a:lnSpc>
            </a:pPr>
            <a:endParaRPr lang="es-ES" sz="4000" dirty="0" smtClean="0">
              <a:latin typeface="Georgia" panose="02040502050405020303" pitchFamily="18" charset="0"/>
            </a:endParaRPr>
          </a:p>
          <a:p>
            <a:pPr>
              <a:lnSpc>
                <a:spcPct val="100000"/>
              </a:lnSpc>
            </a:pPr>
            <a:endParaRPr lang="es-ES" sz="4000" dirty="0" smtClean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8267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709684" y="819763"/>
            <a:ext cx="10563367" cy="42162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es-ES" sz="4800" dirty="0" smtClean="0">
                <a:latin typeface="Georgia" panose="02040502050405020303" pitchFamily="18" charset="0"/>
              </a:rPr>
              <a:t>4.Conveni ATAM</a:t>
            </a:r>
            <a:r>
              <a:rPr lang="es-ES" sz="4000" dirty="0" smtClean="0">
                <a:latin typeface="Georgia" panose="02040502050405020303" pitchFamily="18" charset="0"/>
              </a:rPr>
              <a:t>       </a:t>
            </a:r>
          </a:p>
          <a:p>
            <a:pPr>
              <a:lnSpc>
                <a:spcPct val="100000"/>
              </a:lnSpc>
            </a:pPr>
            <a:endParaRPr lang="es-ES" sz="4000" dirty="0" smtClean="0">
              <a:latin typeface="Georgia" panose="02040502050405020303" pitchFamily="18" charset="0"/>
            </a:endParaRPr>
          </a:p>
          <a:p>
            <a:pPr>
              <a:lnSpc>
                <a:spcPct val="100000"/>
              </a:lnSpc>
            </a:pPr>
            <a:endParaRPr lang="es-ES" sz="4000" dirty="0" smtClean="0">
              <a:latin typeface="Georgia" panose="02040502050405020303" pitchFamily="18" charset="0"/>
            </a:endParaRPr>
          </a:p>
          <a:p>
            <a:pPr>
              <a:lnSpc>
                <a:spcPct val="100000"/>
              </a:lnSpc>
            </a:pPr>
            <a:r>
              <a:rPr lang="es-ES" sz="4000" dirty="0" err="1" smtClean="0">
                <a:latin typeface="Georgia" panose="02040502050405020303" pitchFamily="18" charset="0"/>
              </a:rPr>
              <a:t>Creació</a:t>
            </a:r>
            <a:r>
              <a:rPr lang="es-ES" sz="4000" dirty="0" smtClean="0">
                <a:latin typeface="Georgia" panose="02040502050405020303" pitchFamily="18" charset="0"/>
              </a:rPr>
              <a:t> Centre Especial de </a:t>
            </a:r>
            <a:r>
              <a:rPr lang="es-ES" sz="4000" dirty="0" err="1" smtClean="0">
                <a:latin typeface="Georgia" panose="02040502050405020303" pitchFamily="18" charset="0"/>
              </a:rPr>
              <a:t>Treball</a:t>
            </a:r>
            <a:endParaRPr lang="es-ES" sz="4000" dirty="0" smtClean="0">
              <a:latin typeface="Georgia" panose="02040502050405020303" pitchFamily="18" charset="0"/>
            </a:endParaRPr>
          </a:p>
          <a:p>
            <a:pPr>
              <a:lnSpc>
                <a:spcPct val="100000"/>
              </a:lnSpc>
            </a:pPr>
            <a:r>
              <a:rPr lang="es-ES" sz="4000" dirty="0" smtClean="0">
                <a:latin typeface="Georgia" panose="02040502050405020303" pitchFamily="18" charset="0"/>
              </a:rPr>
              <a:t>- </a:t>
            </a:r>
            <a:r>
              <a:rPr lang="es-ES" sz="4000" dirty="0" err="1" smtClean="0">
                <a:latin typeface="Georgia" panose="02040502050405020303" pitchFamily="18" charset="0"/>
              </a:rPr>
              <a:t>Call</a:t>
            </a:r>
            <a:r>
              <a:rPr lang="es-ES" sz="4000" dirty="0" smtClean="0">
                <a:latin typeface="Georgia" panose="02040502050405020303" pitchFamily="18" charset="0"/>
              </a:rPr>
              <a:t> Center (6-8 </a:t>
            </a:r>
            <a:r>
              <a:rPr lang="es-ES" sz="4000" dirty="0" err="1" smtClean="0">
                <a:latin typeface="Georgia" panose="02040502050405020303" pitchFamily="18" charset="0"/>
              </a:rPr>
              <a:t>llocs</a:t>
            </a:r>
            <a:r>
              <a:rPr lang="es-ES" sz="4000" dirty="0" smtClean="0">
                <a:latin typeface="Georgia" panose="02040502050405020303" pitchFamily="18" charset="0"/>
              </a:rPr>
              <a:t> de </a:t>
            </a:r>
            <a:r>
              <a:rPr lang="es-ES" sz="4000" dirty="0" err="1" smtClean="0">
                <a:latin typeface="Georgia" panose="02040502050405020303" pitchFamily="18" charset="0"/>
              </a:rPr>
              <a:t>treball</a:t>
            </a:r>
            <a:r>
              <a:rPr lang="es-ES" sz="4000" dirty="0" smtClean="0">
                <a:latin typeface="Georgia" panose="02040502050405020303" pitchFamily="18" charset="0"/>
              </a:rPr>
              <a:t> per persones </a:t>
            </a:r>
            <a:r>
              <a:rPr lang="es-ES" sz="4000" dirty="0" err="1" smtClean="0">
                <a:latin typeface="Georgia" panose="02040502050405020303" pitchFamily="18" charset="0"/>
              </a:rPr>
              <a:t>amb</a:t>
            </a:r>
            <a:r>
              <a:rPr lang="es-ES" sz="4000" dirty="0" smtClean="0">
                <a:latin typeface="Georgia" panose="02040502050405020303" pitchFamily="18" charset="0"/>
              </a:rPr>
              <a:t> </a:t>
            </a:r>
            <a:r>
              <a:rPr lang="es-ES" sz="4000" dirty="0" err="1" smtClean="0">
                <a:latin typeface="Georgia" panose="02040502050405020303" pitchFamily="18" charset="0"/>
              </a:rPr>
              <a:t>discapacitat</a:t>
            </a:r>
            <a:r>
              <a:rPr lang="es-ES" sz="4000" dirty="0" smtClean="0">
                <a:latin typeface="Georgia" panose="02040502050405020303" pitchFamily="18" charset="0"/>
              </a:rPr>
              <a:t>)</a:t>
            </a:r>
            <a:endParaRPr lang="es-ES" sz="4000" dirty="0" smtClean="0">
              <a:latin typeface="Georgia" panose="02040502050405020303" pitchFamily="18" charset="0"/>
            </a:endParaRPr>
          </a:p>
          <a:p>
            <a:pPr>
              <a:lnSpc>
                <a:spcPct val="100000"/>
              </a:lnSpc>
            </a:pPr>
            <a:endParaRPr lang="es-ES" sz="4000" dirty="0" smtClean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6713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2149674" y="2157245"/>
            <a:ext cx="8370277" cy="12748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es-ES" sz="4000" dirty="0" err="1" smtClean="0">
                <a:latin typeface="Georgia" panose="02040502050405020303" pitchFamily="18" charset="0"/>
              </a:rPr>
              <a:t>Aprovació</a:t>
            </a:r>
            <a:r>
              <a:rPr lang="es-ES" sz="4000" dirty="0" smtClean="0">
                <a:latin typeface="Georgia" panose="02040502050405020303" pitchFamily="18" charset="0"/>
              </a:rPr>
              <a:t> de </a:t>
            </a:r>
          </a:p>
          <a:p>
            <a:pPr algn="r">
              <a:lnSpc>
                <a:spcPct val="100000"/>
              </a:lnSpc>
            </a:pPr>
            <a:r>
              <a:rPr lang="es-ES" sz="4000" dirty="0">
                <a:latin typeface="Georgia" panose="02040502050405020303" pitchFamily="18" charset="0"/>
              </a:rPr>
              <a:t>l</a:t>
            </a:r>
            <a:r>
              <a:rPr lang="es-ES" sz="4000" dirty="0" smtClean="0">
                <a:latin typeface="Georgia" panose="02040502050405020303" pitchFamily="18" charset="0"/>
              </a:rPr>
              <a:t>a </a:t>
            </a:r>
            <a:r>
              <a:rPr lang="es-ES" sz="4000" dirty="0" err="1" smtClean="0">
                <a:latin typeface="Georgia" panose="02040502050405020303" pitchFamily="18" charset="0"/>
              </a:rPr>
              <a:t>previsió</a:t>
            </a:r>
            <a:r>
              <a:rPr lang="es-ES" sz="4000" dirty="0" smtClean="0">
                <a:latin typeface="Georgia" panose="02040502050405020303" pitchFamily="18" charset="0"/>
              </a:rPr>
              <a:t> </a:t>
            </a:r>
            <a:r>
              <a:rPr lang="es-ES" sz="4000" dirty="0" err="1" smtClean="0">
                <a:latin typeface="Georgia" panose="02040502050405020303" pitchFamily="18" charset="0"/>
              </a:rPr>
              <a:t>econòmica</a:t>
            </a:r>
            <a:endParaRPr lang="es-ES" sz="4000" dirty="0" smtClean="0">
              <a:latin typeface="Georgia" panose="02040502050405020303" pitchFamily="18" charset="0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9360753" y="3543300"/>
            <a:ext cx="1376317" cy="4396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dirty="0" smtClean="0">
                <a:latin typeface="Georgia" panose="02040502050405020303" pitchFamily="18" charset="0"/>
              </a:rPr>
              <a:t>2017</a:t>
            </a:r>
            <a:endParaRPr lang="es-ES" sz="2800" dirty="0">
              <a:latin typeface="Georgia" panose="02040502050405020303" pitchFamily="18" charset="0"/>
            </a:endParaRP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9684169" y="943907"/>
            <a:ext cx="923193" cy="12133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8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</a:t>
            </a:r>
            <a:endParaRPr lang="es-ES" sz="7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0" name="Conector recto 9"/>
          <p:cNvCxnSpPr/>
          <p:nvPr/>
        </p:nvCxnSpPr>
        <p:spPr>
          <a:xfrm>
            <a:off x="9587620" y="2016566"/>
            <a:ext cx="862247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n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193" y="4610298"/>
            <a:ext cx="1199194" cy="1014447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212" y="4867756"/>
            <a:ext cx="1514626" cy="477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782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8" b="22904"/>
          <a:stretch/>
        </p:blipFill>
        <p:spPr>
          <a:xfrm>
            <a:off x="1359792" y="785388"/>
            <a:ext cx="9472415" cy="5287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822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" t="5545" r="15024" b="8383"/>
          <a:stretch/>
        </p:blipFill>
        <p:spPr>
          <a:xfrm>
            <a:off x="2107948" y="-162950"/>
            <a:ext cx="7976104" cy="590285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" t="8184" r="1" b="74126"/>
          <a:stretch/>
        </p:blipFill>
        <p:spPr>
          <a:xfrm>
            <a:off x="1841136" y="5739909"/>
            <a:ext cx="9704786" cy="121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484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76"/>
          <a:stretch/>
        </p:blipFill>
        <p:spPr>
          <a:xfrm>
            <a:off x="1246888" y="654113"/>
            <a:ext cx="9698224" cy="554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801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19" b="33597"/>
          <a:stretch/>
        </p:blipFill>
        <p:spPr>
          <a:xfrm>
            <a:off x="3347843" y="319134"/>
            <a:ext cx="5496314" cy="621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818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2149674" y="2157245"/>
            <a:ext cx="8370277" cy="12748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es-ES" sz="4000" dirty="0" smtClean="0">
                <a:latin typeface="Georgia" panose="02040502050405020303" pitchFamily="18" charset="0"/>
              </a:rPr>
              <a:t>Informe </a:t>
            </a:r>
            <a:r>
              <a:rPr lang="es-ES" sz="4000" dirty="0" err="1" smtClean="0">
                <a:latin typeface="Georgia" panose="02040502050405020303" pitchFamily="18" charset="0"/>
              </a:rPr>
              <a:t>d’altes</a:t>
            </a:r>
            <a:r>
              <a:rPr lang="es-ES" sz="4000" dirty="0" smtClean="0">
                <a:latin typeface="Georgia" panose="02040502050405020303" pitchFamily="18" charset="0"/>
              </a:rPr>
              <a:t> </a:t>
            </a:r>
          </a:p>
          <a:p>
            <a:pPr algn="r">
              <a:lnSpc>
                <a:spcPct val="100000"/>
              </a:lnSpc>
            </a:pPr>
            <a:r>
              <a:rPr lang="es-ES" sz="4000" dirty="0" smtClean="0">
                <a:latin typeface="Georgia" panose="02040502050405020303" pitchFamily="18" charset="0"/>
              </a:rPr>
              <a:t>i </a:t>
            </a:r>
            <a:r>
              <a:rPr lang="es-ES" sz="4000" dirty="0" err="1" smtClean="0">
                <a:latin typeface="Georgia" panose="02040502050405020303" pitchFamily="18" charset="0"/>
              </a:rPr>
              <a:t>baixes</a:t>
            </a:r>
            <a:r>
              <a:rPr lang="es-ES" sz="4000" dirty="0" smtClean="0">
                <a:latin typeface="Georgia" panose="02040502050405020303" pitchFamily="18" charset="0"/>
              </a:rPr>
              <a:t> </a:t>
            </a:r>
            <a:r>
              <a:rPr lang="es-ES" sz="4000" dirty="0" err="1" smtClean="0">
                <a:latin typeface="Georgia" panose="02040502050405020303" pitchFamily="18" charset="0"/>
              </a:rPr>
              <a:t>d’entitats</a:t>
            </a:r>
            <a:endParaRPr lang="es-ES" sz="4000" dirty="0" smtClean="0">
              <a:latin typeface="Georgia" panose="02040502050405020303" pitchFamily="18" charset="0"/>
            </a:endParaRP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9666063" y="943907"/>
            <a:ext cx="923193" cy="12133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8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</a:t>
            </a:r>
            <a:endParaRPr lang="es-ES" sz="7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0" name="Conector recto 9"/>
          <p:cNvCxnSpPr/>
          <p:nvPr/>
        </p:nvCxnSpPr>
        <p:spPr>
          <a:xfrm>
            <a:off x="9587620" y="2016566"/>
            <a:ext cx="862247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193" y="4610298"/>
            <a:ext cx="1199194" cy="101444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212" y="4867756"/>
            <a:ext cx="1514626" cy="477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085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2149674" y="2157245"/>
            <a:ext cx="8370277" cy="12748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es-ES" sz="4000" dirty="0" err="1" smtClean="0">
                <a:latin typeface="Georgia" panose="02040502050405020303" pitchFamily="18" charset="0"/>
              </a:rPr>
              <a:t>Ratificació</a:t>
            </a:r>
            <a:r>
              <a:rPr lang="es-ES" sz="4000" dirty="0" smtClean="0">
                <a:latin typeface="Georgia" panose="02040502050405020303" pitchFamily="18" charset="0"/>
              </a:rPr>
              <a:t> </a:t>
            </a:r>
            <a:r>
              <a:rPr lang="es-ES" sz="4000" dirty="0" err="1" smtClean="0">
                <a:latin typeface="Georgia" panose="02040502050405020303" pitchFamily="18" charset="0"/>
              </a:rPr>
              <a:t>dels</a:t>
            </a:r>
            <a:r>
              <a:rPr lang="es-ES" sz="4000" dirty="0" smtClean="0">
                <a:latin typeface="Georgia" panose="02040502050405020303" pitchFamily="18" charset="0"/>
              </a:rPr>
              <a:t> </a:t>
            </a:r>
          </a:p>
          <a:p>
            <a:pPr algn="r">
              <a:lnSpc>
                <a:spcPct val="100000"/>
              </a:lnSpc>
            </a:pPr>
            <a:r>
              <a:rPr lang="es-ES" sz="4000" dirty="0" err="1" smtClean="0">
                <a:latin typeface="Georgia" panose="02040502050405020303" pitchFamily="18" charset="0"/>
              </a:rPr>
              <a:t>càrrecs</a:t>
            </a:r>
            <a:r>
              <a:rPr lang="es-ES" sz="4000" dirty="0" smtClean="0">
                <a:latin typeface="Georgia" panose="02040502050405020303" pitchFamily="18" charset="0"/>
              </a:rPr>
              <a:t> </a:t>
            </a:r>
            <a:r>
              <a:rPr lang="es-ES" sz="4000" dirty="0" err="1" smtClean="0">
                <a:latin typeface="Georgia" panose="02040502050405020303" pitchFamily="18" charset="0"/>
              </a:rPr>
              <a:t>orgànics</a:t>
            </a:r>
            <a:endParaRPr lang="es-ES" sz="4000" dirty="0" smtClean="0">
              <a:latin typeface="Georgia" panose="02040502050405020303" pitchFamily="18" charset="0"/>
            </a:endParaRP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9666063" y="943907"/>
            <a:ext cx="923193" cy="12133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8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</a:t>
            </a:r>
            <a:endParaRPr lang="es-ES" sz="7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0" name="Conector recto 9"/>
          <p:cNvCxnSpPr/>
          <p:nvPr/>
        </p:nvCxnSpPr>
        <p:spPr>
          <a:xfrm>
            <a:off x="9587620" y="2016566"/>
            <a:ext cx="862247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193" y="4610298"/>
            <a:ext cx="1199194" cy="101444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212" y="4867756"/>
            <a:ext cx="1514626" cy="477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763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10" y="0"/>
            <a:ext cx="4849565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216" y="0"/>
            <a:ext cx="48495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169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2149674" y="2157245"/>
            <a:ext cx="8370277" cy="12748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es-ES" sz="4000" dirty="0" err="1" smtClean="0">
                <a:latin typeface="Georgia" panose="02040502050405020303" pitchFamily="18" charset="0"/>
              </a:rPr>
              <a:t>Posicionament</a:t>
            </a:r>
            <a:r>
              <a:rPr lang="es-ES" sz="4000" dirty="0" smtClean="0">
                <a:latin typeface="Georgia" panose="02040502050405020303" pitchFamily="18" charset="0"/>
              </a:rPr>
              <a:t> </a:t>
            </a:r>
            <a:r>
              <a:rPr lang="es-ES" sz="4000" dirty="0" err="1" smtClean="0">
                <a:latin typeface="Georgia" panose="02040502050405020303" pitchFamily="18" charset="0"/>
              </a:rPr>
              <a:t>Assemblea</a:t>
            </a:r>
            <a:r>
              <a:rPr lang="es-ES" sz="4000" dirty="0" smtClean="0">
                <a:latin typeface="Georgia" panose="02040502050405020303" pitchFamily="18" charset="0"/>
              </a:rPr>
              <a:t> COCEMFE Catalunya</a:t>
            </a:r>
            <a:endParaRPr lang="es-ES" sz="4000" dirty="0" smtClean="0">
              <a:latin typeface="Georgia" panose="02040502050405020303" pitchFamily="18" charset="0"/>
            </a:endParaRP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9666063" y="943907"/>
            <a:ext cx="923193" cy="12133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8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</a:t>
            </a:r>
            <a:endParaRPr lang="es-ES" sz="7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0" name="Conector recto 9"/>
          <p:cNvCxnSpPr/>
          <p:nvPr/>
        </p:nvCxnSpPr>
        <p:spPr>
          <a:xfrm>
            <a:off x="9587620" y="2016566"/>
            <a:ext cx="862247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193" y="4610298"/>
            <a:ext cx="1199194" cy="101444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212" y="4867756"/>
            <a:ext cx="1514626" cy="477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944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2149674" y="2157245"/>
            <a:ext cx="8370277" cy="12748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es-ES" sz="4000" dirty="0" err="1" smtClean="0">
                <a:latin typeface="Georgia" panose="02040502050405020303" pitchFamily="18" charset="0"/>
              </a:rPr>
              <a:t>Precs</a:t>
            </a:r>
            <a:r>
              <a:rPr lang="es-ES" sz="4000" dirty="0" smtClean="0">
                <a:latin typeface="Georgia" panose="02040502050405020303" pitchFamily="18" charset="0"/>
              </a:rPr>
              <a:t> i preguntes</a:t>
            </a: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9666063" y="943907"/>
            <a:ext cx="923193" cy="12133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8000" b="1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</a:t>
            </a:r>
            <a:endParaRPr lang="es-ES" sz="7200" b="1" u="sng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212" y="4867756"/>
            <a:ext cx="1514626" cy="47733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193" y="4610298"/>
            <a:ext cx="1199194" cy="1014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8780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556" y="2643857"/>
            <a:ext cx="1732482" cy="146557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370" y="3020743"/>
            <a:ext cx="2188186" cy="689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198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71" y="0"/>
            <a:ext cx="4849565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215" y="0"/>
            <a:ext cx="48495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354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2149674" y="2157245"/>
            <a:ext cx="8370277" cy="12748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es-ES" sz="4000" dirty="0" err="1" smtClean="0">
                <a:latin typeface="Georgia" panose="02040502050405020303" pitchFamily="18" charset="0"/>
              </a:rPr>
              <a:t>Aprovació</a:t>
            </a:r>
            <a:r>
              <a:rPr lang="es-ES" sz="4000" dirty="0" smtClean="0">
                <a:latin typeface="Georgia" panose="02040502050405020303" pitchFamily="18" charset="0"/>
              </a:rPr>
              <a:t> de </a:t>
            </a:r>
          </a:p>
          <a:p>
            <a:pPr algn="r">
              <a:lnSpc>
                <a:spcPct val="100000"/>
              </a:lnSpc>
            </a:pPr>
            <a:r>
              <a:rPr lang="es-ES" sz="4000" dirty="0" err="1" smtClean="0">
                <a:latin typeface="Georgia" panose="02040502050405020303" pitchFamily="18" charset="0"/>
              </a:rPr>
              <a:t>l’informe</a:t>
            </a:r>
            <a:r>
              <a:rPr lang="es-ES" sz="4000" dirty="0" smtClean="0">
                <a:latin typeface="Georgia" panose="02040502050405020303" pitchFamily="18" charset="0"/>
              </a:rPr>
              <a:t>  </a:t>
            </a:r>
            <a:r>
              <a:rPr lang="es-ES" sz="4000" dirty="0" err="1" smtClean="0">
                <a:latin typeface="Georgia" panose="02040502050405020303" pitchFamily="18" charset="0"/>
              </a:rPr>
              <a:t>econòmic</a:t>
            </a:r>
            <a:endParaRPr lang="es-ES" sz="4000" dirty="0" smtClean="0">
              <a:latin typeface="Georgia" panose="02040502050405020303" pitchFamily="18" charset="0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9360753" y="3543300"/>
            <a:ext cx="1376317" cy="4396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dirty="0" smtClean="0">
                <a:latin typeface="Georgia" panose="02040502050405020303" pitchFamily="18" charset="0"/>
              </a:rPr>
              <a:t>2016</a:t>
            </a:r>
            <a:endParaRPr lang="es-ES" sz="2800" dirty="0">
              <a:latin typeface="Georgia" panose="02040502050405020303" pitchFamily="18" charset="0"/>
            </a:endParaRP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9657010" y="943907"/>
            <a:ext cx="923193" cy="12133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8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endParaRPr lang="es-ES" sz="7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0" name="Conector recto 9"/>
          <p:cNvCxnSpPr/>
          <p:nvPr/>
        </p:nvCxnSpPr>
        <p:spPr>
          <a:xfrm>
            <a:off x="9587620" y="2016566"/>
            <a:ext cx="862247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193" y="4610298"/>
            <a:ext cx="1199194" cy="1014447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212" y="4867756"/>
            <a:ext cx="1514626" cy="477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607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132" b="20132"/>
          <a:stretch/>
        </p:blipFill>
        <p:spPr>
          <a:xfrm>
            <a:off x="996992" y="0"/>
            <a:ext cx="4848093" cy="685591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166" b="13531"/>
          <a:stretch/>
        </p:blipFill>
        <p:spPr>
          <a:xfrm>
            <a:off x="7140590" y="109181"/>
            <a:ext cx="4160031" cy="6889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890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59" b="10495"/>
          <a:stretch/>
        </p:blipFill>
        <p:spPr>
          <a:xfrm>
            <a:off x="3780594" y="9052"/>
            <a:ext cx="4630811" cy="678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352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2149674" y="2157245"/>
            <a:ext cx="8370277" cy="12748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es-ES" sz="4000" dirty="0" err="1" smtClean="0">
                <a:latin typeface="Georgia" panose="02040502050405020303" pitchFamily="18" charset="0"/>
              </a:rPr>
              <a:t>Aprovació</a:t>
            </a:r>
            <a:r>
              <a:rPr lang="es-ES" sz="4000" dirty="0" smtClean="0">
                <a:latin typeface="Georgia" panose="02040502050405020303" pitchFamily="18" charset="0"/>
              </a:rPr>
              <a:t> de </a:t>
            </a:r>
          </a:p>
          <a:p>
            <a:pPr algn="r">
              <a:lnSpc>
                <a:spcPct val="100000"/>
              </a:lnSpc>
            </a:pPr>
            <a:r>
              <a:rPr lang="es-ES" sz="4000" dirty="0" err="1" smtClean="0">
                <a:latin typeface="Georgia" panose="02040502050405020303" pitchFamily="18" charset="0"/>
              </a:rPr>
              <a:t>l’informe</a:t>
            </a:r>
            <a:r>
              <a:rPr lang="es-ES" sz="4000" dirty="0" smtClean="0">
                <a:latin typeface="Georgia" panose="02040502050405020303" pitchFamily="18" charset="0"/>
              </a:rPr>
              <a:t> de </a:t>
            </a:r>
            <a:r>
              <a:rPr lang="es-ES" sz="4000" dirty="0" err="1" smtClean="0">
                <a:latin typeface="Georgia" panose="02040502050405020303" pitchFamily="18" charset="0"/>
              </a:rPr>
              <a:t>gestió</a:t>
            </a:r>
            <a:endParaRPr lang="es-ES" sz="4000" dirty="0" smtClean="0">
              <a:latin typeface="Georgia" panose="02040502050405020303" pitchFamily="18" charset="0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7921871" y="3543300"/>
            <a:ext cx="2753655" cy="4396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dirty="0" err="1" smtClean="0">
                <a:latin typeface="Georgia" panose="02040502050405020303" pitchFamily="18" charset="0"/>
              </a:rPr>
              <a:t>Memòria</a:t>
            </a:r>
            <a:r>
              <a:rPr lang="es-ES" sz="2800" dirty="0" smtClean="0">
                <a:latin typeface="Georgia" panose="02040502050405020303" pitchFamily="18" charset="0"/>
              </a:rPr>
              <a:t> 2016</a:t>
            </a:r>
            <a:endParaRPr lang="es-ES" sz="2800" dirty="0">
              <a:latin typeface="Georgia" panose="02040502050405020303" pitchFamily="18" charset="0"/>
            </a:endParaRP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9684169" y="943907"/>
            <a:ext cx="923193" cy="12133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8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endParaRPr lang="es-ES" sz="7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0" name="Conector recto 9"/>
          <p:cNvCxnSpPr/>
          <p:nvPr/>
        </p:nvCxnSpPr>
        <p:spPr>
          <a:xfrm>
            <a:off x="9587620" y="2016566"/>
            <a:ext cx="862247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n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193" y="4610298"/>
            <a:ext cx="1199194" cy="1014447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212" y="4867756"/>
            <a:ext cx="1514626" cy="477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304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173</Words>
  <Application>Microsoft Office PowerPoint</Application>
  <PresentationFormat>Panorámica</PresentationFormat>
  <Paragraphs>65</Paragraphs>
  <Slides>42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42</vt:i4>
      </vt:variant>
    </vt:vector>
  </HeadingPairs>
  <TitlesOfParts>
    <vt:vector size="48" baseType="lpstr">
      <vt:lpstr>Arial</vt:lpstr>
      <vt:lpstr>Calibri</vt:lpstr>
      <vt:lpstr>Calibri Light</vt:lpstr>
      <vt:lpstr>Georgia</vt:lpstr>
      <vt:lpstr>Verdana</vt:lpstr>
      <vt:lpstr>Tema de Office</vt:lpstr>
      <vt:lpstr>Assamblea General  Ordinària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Assamblea General  Ordinària</dc:title>
  <dc:creator>Sandra Edo</dc:creator>
  <cp:lastModifiedBy>M. Pilar Díaz Gómez</cp:lastModifiedBy>
  <cp:revision>24</cp:revision>
  <dcterms:created xsi:type="dcterms:W3CDTF">2017-06-12T08:50:45Z</dcterms:created>
  <dcterms:modified xsi:type="dcterms:W3CDTF">2017-06-12T22:17:41Z</dcterms:modified>
</cp:coreProperties>
</file>